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7" r:id="rId3"/>
    <p:sldId id="276" r:id="rId4"/>
    <p:sldId id="278" r:id="rId5"/>
    <p:sldId id="279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9292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71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137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6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61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05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807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34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19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20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34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06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9F3BF-8E0D-4093-AA53-BD30BC7AFCCB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88A7F-B3B1-4934-A989-5576205A6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50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hyperlink" Target="https://docs.google.com/forms/d/e/1FAIpQLScph7RdjM1Imks-HdPQJbJysRHIl4ziWsnaTEAHGfBlQCQgJg/viewform?usp=sharing" TargetMode="External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3.jpeg" /><Relationship Id="rId4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 /><Relationship Id="rId2" Type="http://schemas.openxmlformats.org/officeDocument/2006/relationships/hyperlink" Target="https://docs.google.com/forms/d/e/1FAIpQLScph7RdjM1Imks-HdPQJbJysRHIl4ziWsnaTEAHGfBlQCQgJg/viewform?usp=sharing" TargetMode="External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27" y="455670"/>
            <a:ext cx="6179303" cy="1337036"/>
          </a:xfrm>
          <a:prstGeom prst="rect">
            <a:avLst/>
          </a:prstGeom>
        </p:spPr>
      </p:pic>
      <p:pic>
        <p:nvPicPr>
          <p:cNvPr id="5" name="Imagem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44" y="455670"/>
            <a:ext cx="852519" cy="82168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35242" y="2272129"/>
            <a:ext cx="10921516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latin typeface="Constantia" panose="02030602050306030303" pitchFamily="18" charset="0"/>
              </a:rPr>
              <a:t>Quer conhecer as 4 poderosas técnicas para revolucionar a sua forma de ensinar e encantar alunos?</a:t>
            </a:r>
          </a:p>
          <a:p>
            <a:pPr algn="ctr"/>
            <a:r>
              <a:rPr lang="pt-BR" b="1" dirty="0">
                <a:latin typeface="Constantia" panose="02030602050306030303" pitchFamily="18" charset="0"/>
              </a:rPr>
              <a:t>O Mundo Mudou.  A Forma de Aprender Mudou!   MUDEI EU ?</a:t>
            </a:r>
          </a:p>
          <a:p>
            <a:pPr algn="ctr"/>
            <a:r>
              <a:rPr lang="pt-BR" dirty="0">
                <a:latin typeface="Constantia" panose="02030602050306030303" pitchFamily="18" charset="0"/>
              </a:rPr>
              <a:t>      Programa inédito no Brasil.  </a:t>
            </a:r>
            <a:r>
              <a:rPr lang="pt-BR" sz="2400" dirty="0">
                <a:latin typeface="Constantia" panose="02030602050306030303" pitchFamily="18" charset="0"/>
              </a:rPr>
              <a:t>216 </a:t>
            </a:r>
            <a:r>
              <a:rPr lang="pt-BR" dirty="0">
                <a:latin typeface="Constantia" panose="02030602050306030303" pitchFamily="18" charset="0"/>
              </a:rPr>
              <a:t>horas, onde  Storytelling, Jogos Lúdicos, Técnicas Teatrais</a:t>
            </a:r>
          </a:p>
          <a:p>
            <a:r>
              <a:rPr lang="pt-BR" dirty="0">
                <a:latin typeface="Constantia" panose="02030602050306030303" pitchFamily="18" charset="0"/>
              </a:rPr>
              <a:t>                             Aplicadas à Educação e Desenvolvimento de </a:t>
            </a:r>
            <a:r>
              <a:rPr lang="pt-BR" dirty="0" err="1">
                <a:latin typeface="Constantia" panose="02030602050306030303" pitchFamily="18" charset="0"/>
              </a:rPr>
              <a:t>Humanskills</a:t>
            </a:r>
            <a:r>
              <a:rPr lang="pt-BR" dirty="0">
                <a:latin typeface="Constantia" panose="02030602050306030303" pitchFamily="18" charset="0"/>
              </a:rPr>
              <a:t> são trabalhadas.</a:t>
            </a:r>
          </a:p>
          <a:p>
            <a:r>
              <a:rPr lang="pt-BR" dirty="0">
                <a:latin typeface="Constantia" panose="02030602050306030303" pitchFamily="18" charset="0"/>
              </a:rPr>
              <a:t>                                                                 Foco Andragógico e Transformador.</a:t>
            </a:r>
          </a:p>
          <a:p>
            <a:endParaRPr lang="pt-BR" dirty="0">
              <a:latin typeface="Constantia" panose="02030602050306030303" pitchFamily="18" charset="0"/>
            </a:endParaRPr>
          </a:p>
          <a:p>
            <a:r>
              <a:rPr lang="pt-BR" dirty="0">
                <a:latin typeface="Constantia" panose="02030602050306030303" pitchFamily="18" charset="0"/>
              </a:rPr>
              <a:t>                                      A boa notícia!  </a:t>
            </a:r>
            <a:r>
              <a:rPr lang="pt-BR" b="1" dirty="0">
                <a:latin typeface="Constantia" panose="02030602050306030303" pitchFamily="18" charset="0"/>
              </a:rPr>
              <a:t>GRATUITO</a:t>
            </a:r>
            <a:r>
              <a:rPr lang="pt-BR" dirty="0">
                <a:latin typeface="Constantia" panose="02030602050306030303" pitchFamily="18" charset="0"/>
              </a:rPr>
              <a:t> !  Início previsto: </a:t>
            </a:r>
            <a:r>
              <a:rPr lang="pt-BR" sz="2000" b="1" dirty="0">
                <a:latin typeface="Constantia" panose="02030602050306030303" pitchFamily="18" charset="0"/>
              </a:rPr>
              <a:t>07</a:t>
            </a:r>
            <a:r>
              <a:rPr lang="pt-BR" dirty="0">
                <a:latin typeface="Constantia" panose="02030602050306030303" pitchFamily="18" charset="0"/>
              </a:rPr>
              <a:t>. </a:t>
            </a:r>
            <a:r>
              <a:rPr lang="pt-BR" b="1" dirty="0">
                <a:latin typeface="Constantia" panose="02030602050306030303" pitchFamily="18" charset="0"/>
              </a:rPr>
              <a:t>AGOSTO. </a:t>
            </a:r>
            <a:r>
              <a:rPr lang="pt-BR" sz="2400" b="1" dirty="0">
                <a:latin typeface="Constantia" panose="02030602050306030303" pitchFamily="18" charset="0"/>
              </a:rPr>
              <a:t>2023</a:t>
            </a:r>
            <a:endParaRPr lang="pt-BR" dirty="0">
              <a:latin typeface="Constantia" panose="02030602050306030303" pitchFamily="18" charset="0"/>
            </a:endParaRPr>
          </a:p>
          <a:p>
            <a:r>
              <a:rPr lang="pt-BR" dirty="0">
                <a:latin typeface="Constantia" panose="02030602050306030303" pitchFamily="18" charset="0"/>
              </a:rPr>
              <a:t>                                                   Presencial – Interativo -  Onde?  Em Santos/SP </a:t>
            </a:r>
          </a:p>
          <a:p>
            <a:r>
              <a:rPr lang="pt-BR" dirty="0">
                <a:latin typeface="Constantia" panose="02030602050306030303" pitchFamily="18" charset="0"/>
              </a:rPr>
              <a:t>                                      Local: Av. Ana Costa, 277  (Auditório do Educandário Anália Franco)</a:t>
            </a:r>
          </a:p>
          <a:p>
            <a:r>
              <a:rPr lang="pt-BR" sz="1000" dirty="0">
                <a:latin typeface="Constantia" panose="02030602050306030303" pitchFamily="18" charset="0"/>
              </a:rPr>
              <a:t>                                                                                                                            </a:t>
            </a:r>
          </a:p>
          <a:p>
            <a:r>
              <a:rPr lang="pt-BR" dirty="0">
                <a:latin typeface="Constantia" panose="02030602050306030303" pitchFamily="18" charset="0"/>
              </a:rPr>
              <a:t>                                                       SOMENTE </a:t>
            </a:r>
            <a:r>
              <a:rPr lang="pt-BR" sz="2800" dirty="0">
                <a:latin typeface="Constantia" panose="02030602050306030303" pitchFamily="18" charset="0"/>
              </a:rPr>
              <a:t>30</a:t>
            </a:r>
            <a:r>
              <a:rPr lang="pt-BR" dirty="0">
                <a:latin typeface="Constantia" panose="02030602050306030303" pitchFamily="18" charset="0"/>
              </a:rPr>
              <a:t> VAGAS (por ordem de inscrição)</a:t>
            </a:r>
          </a:p>
          <a:p>
            <a:endParaRPr lang="pt-BR" dirty="0">
              <a:latin typeface="Constantia" panose="02030602050306030303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142634" y="5907775"/>
            <a:ext cx="491132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hlinkClick r:id="rId5"/>
              </a:rPr>
              <a:t>https://docs.google.com/forms/d/e/1FAIpQLScph7RdjM1Imks-HdPQJbJysRHIl4ziWsnaTEAHGfBlQCQgJg/viewform?usp=sharing</a:t>
            </a:r>
            <a:endParaRPr lang="pt-BR" sz="1400" dirty="0"/>
          </a:p>
          <a:p>
            <a:endParaRPr lang="pt-BR" sz="14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1790711" y="6013983"/>
            <a:ext cx="279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Link para Inscrição Gratuita:</a:t>
            </a:r>
          </a:p>
        </p:txBody>
      </p:sp>
    </p:spTree>
    <p:extLst>
      <p:ext uri="{BB962C8B-B14F-4D97-AF65-F5344CB8AC3E}">
        <p14:creationId xmlns:p14="http://schemas.microsoft.com/office/powerpoint/2010/main" val="156851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otos Educacao, 31.000+ fotos de arquivo grátis de alta qual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32" y="0"/>
            <a:ext cx="123550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686467" y="4644450"/>
            <a:ext cx="3150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JOGOS LÚDICOS</a:t>
            </a:r>
          </a:p>
        </p:txBody>
      </p:sp>
      <p:sp>
        <p:nvSpPr>
          <p:cNvPr id="4" name="CaixaDeTexto 3"/>
          <p:cNvSpPr txBox="1"/>
          <p:nvPr/>
        </p:nvSpPr>
        <p:spPr>
          <a:xfrm rot="21333569">
            <a:off x="3570372" y="3868306"/>
            <a:ext cx="2672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STORYTELLING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686468" y="5473006"/>
            <a:ext cx="2658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HUMANSKILLS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86468" y="6219234"/>
            <a:ext cx="37320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TÉCNICAS TEATRAIS</a:t>
            </a:r>
          </a:p>
          <a:p>
            <a:r>
              <a:rPr lang="pt-BR" sz="1400" b="1" dirty="0"/>
              <a:t>        </a:t>
            </a:r>
          </a:p>
        </p:txBody>
      </p:sp>
      <p:sp>
        <p:nvSpPr>
          <p:cNvPr id="9" name="Retângulo 8"/>
          <p:cNvSpPr/>
          <p:nvPr/>
        </p:nvSpPr>
        <p:spPr>
          <a:xfrm rot="324151">
            <a:off x="5638330" y="944129"/>
            <a:ext cx="23968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EDUCA O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EDUCADOR 5.0 ?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467929" y="2562691"/>
            <a:ext cx="2737609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NOVOS OLHARES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59091" y="1559702"/>
            <a:ext cx="223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Total: 216 h</a:t>
            </a:r>
          </a:p>
          <a:p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Certificação</a:t>
            </a:r>
          </a:p>
        </p:txBody>
      </p:sp>
      <p:pic>
        <p:nvPicPr>
          <p:cNvPr id="12" name="Imagem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721" y="237347"/>
            <a:ext cx="724689" cy="76325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818166" y="3384050"/>
            <a:ext cx="2263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FOCO ANDRAGÓGICO</a:t>
            </a:r>
          </a:p>
          <a:p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8" y="427432"/>
            <a:ext cx="3007521" cy="74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88" y="454648"/>
            <a:ext cx="5437555" cy="817910"/>
          </a:xfrm>
          <a:prstGeom prst="rect">
            <a:avLst/>
          </a:prstGeom>
        </p:spPr>
      </p:pic>
      <p:pic>
        <p:nvPicPr>
          <p:cNvPr id="4" name="Imagem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77" y="267991"/>
            <a:ext cx="1162938" cy="9299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aixaDeTexto 6"/>
          <p:cNvSpPr txBox="1"/>
          <p:nvPr/>
        </p:nvSpPr>
        <p:spPr>
          <a:xfrm>
            <a:off x="737631" y="1764920"/>
            <a:ext cx="9687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CARGA HORÁRIA TOTAL  =  216H  -  COM CERTIFICAÇÃO </a:t>
            </a:r>
            <a:r>
              <a:rPr lang="pt-BR" dirty="0">
                <a:solidFill>
                  <a:schemeClr val="bg1"/>
                </a:solidFill>
              </a:rPr>
              <a:t>– </a:t>
            </a:r>
            <a:r>
              <a:rPr lang="pt-BR" sz="1200" dirty="0">
                <a:solidFill>
                  <a:schemeClr val="bg1"/>
                </a:solidFill>
              </a:rPr>
              <a:t>FOCO ANDRAGÓGICO – METODOLOGIAS VIVENCIAIS</a:t>
            </a:r>
          </a:p>
          <a:p>
            <a:endParaRPr lang="pt-BR" sz="1200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ABORDAGENS TRABALHADAS: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pt-BR" dirty="0">
                <a:solidFill>
                  <a:schemeClr val="bg1"/>
                </a:solidFill>
              </a:rPr>
              <a:t>  </a:t>
            </a:r>
            <a:r>
              <a:rPr lang="pt-BR" dirty="0">
                <a:solidFill>
                  <a:srgbClr val="FFFF00"/>
                </a:solidFill>
              </a:rPr>
              <a:t>STORYTELLING</a:t>
            </a:r>
            <a:r>
              <a:rPr lang="pt-BR" dirty="0">
                <a:solidFill>
                  <a:schemeClr val="bg1"/>
                </a:solidFill>
              </a:rPr>
              <a:t> (CONTAÇÃO DE HISTÓRIAS)   72H</a:t>
            </a:r>
          </a:p>
          <a:p>
            <a:r>
              <a:rPr lang="pt-BR" sz="900" dirty="0">
                <a:solidFill>
                  <a:schemeClr val="bg1"/>
                </a:solidFill>
              </a:rPr>
              <a:t>            </a:t>
            </a:r>
            <a:r>
              <a:rPr lang="pt-BR" sz="1400" dirty="0">
                <a:solidFill>
                  <a:schemeClr val="bg1"/>
                </a:solidFill>
              </a:rPr>
              <a:t>Potencializar a expressividade e a criatividade do Educador.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pt-BR" dirty="0">
                <a:solidFill>
                  <a:schemeClr val="bg1"/>
                </a:solidFill>
              </a:rPr>
              <a:t>  </a:t>
            </a:r>
            <a:r>
              <a:rPr lang="pt-BR" dirty="0">
                <a:solidFill>
                  <a:srgbClr val="FFFF00"/>
                </a:solidFill>
              </a:rPr>
              <a:t>TÉCNICAS TEATRAIS  </a:t>
            </a:r>
            <a:r>
              <a:rPr lang="pt-BR" dirty="0">
                <a:solidFill>
                  <a:schemeClr val="bg1"/>
                </a:solidFill>
              </a:rPr>
              <a:t>- 72H </a:t>
            </a:r>
          </a:p>
          <a:p>
            <a:r>
              <a:rPr lang="pt-BR" sz="900" dirty="0">
                <a:solidFill>
                  <a:schemeClr val="bg1"/>
                </a:solidFill>
              </a:rPr>
              <a:t>             </a:t>
            </a:r>
            <a:r>
              <a:rPr lang="pt-BR" sz="1400" dirty="0">
                <a:solidFill>
                  <a:schemeClr val="bg1"/>
                </a:solidFill>
              </a:rPr>
              <a:t>Desenvolver Habilidades Relacionais e Socioemocionais do </a:t>
            </a:r>
            <a:r>
              <a:rPr lang="pt-BR" sz="1400" dirty="0" err="1">
                <a:solidFill>
                  <a:schemeClr val="bg1"/>
                </a:solidFill>
              </a:rPr>
              <a:t>Ensinante</a:t>
            </a:r>
            <a:r>
              <a:rPr lang="pt-BR" sz="1400" dirty="0">
                <a:solidFill>
                  <a:schemeClr val="bg1"/>
                </a:solidFill>
              </a:rPr>
              <a:t>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pt-BR" dirty="0">
                <a:solidFill>
                  <a:schemeClr val="bg1"/>
                </a:solidFill>
              </a:rPr>
              <a:t>  </a:t>
            </a:r>
            <a:r>
              <a:rPr lang="pt-BR" dirty="0">
                <a:solidFill>
                  <a:srgbClr val="FFFF00"/>
                </a:solidFill>
              </a:rPr>
              <a:t>HUMANSKILLS  E JOGOS LÚDICOS  </a:t>
            </a:r>
            <a:r>
              <a:rPr lang="pt-BR" dirty="0">
                <a:solidFill>
                  <a:schemeClr val="bg1"/>
                </a:solidFill>
              </a:rPr>
              <a:t>- 72H</a:t>
            </a:r>
          </a:p>
          <a:p>
            <a:r>
              <a:rPr lang="pt-BR" sz="1400" dirty="0">
                <a:solidFill>
                  <a:schemeClr val="bg1"/>
                </a:solidFill>
              </a:rPr>
              <a:t>        Despertar potencialidades humanas, através do Autoconhecimento e Valores Universais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212974" y="5419455"/>
            <a:ext cx="3486532" cy="738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b="1" dirty="0"/>
              <a:t>Coordenação Geral: Lucia Helena S. Cordeiro</a:t>
            </a:r>
          </a:p>
          <a:p>
            <a:pPr marL="342900" indent="-342900">
              <a:buAutoNum type="arabicParenBoth" startAt="13"/>
            </a:pPr>
            <a:r>
              <a:rPr lang="pt-BR" sz="1400" b="1" dirty="0"/>
              <a:t>99714-8802</a:t>
            </a:r>
          </a:p>
          <a:p>
            <a:r>
              <a:rPr lang="pt-BR" sz="1400" b="1" dirty="0"/>
              <a:t>lhcordeiro01@gmail.com</a:t>
            </a:r>
          </a:p>
        </p:txBody>
      </p:sp>
    </p:spTree>
    <p:extLst>
      <p:ext uri="{BB962C8B-B14F-4D97-AF65-F5344CB8AC3E}">
        <p14:creationId xmlns:p14="http://schemas.microsoft.com/office/powerpoint/2010/main" val="10892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66086" y="591479"/>
            <a:ext cx="2713818" cy="1894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5" y="347316"/>
            <a:ext cx="1895475" cy="2628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779" y="3321997"/>
            <a:ext cx="1995632" cy="3217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4" y="3259555"/>
            <a:ext cx="1895475" cy="3266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aixaDeTexto 7"/>
          <p:cNvSpPr txBox="1"/>
          <p:nvPr/>
        </p:nvSpPr>
        <p:spPr>
          <a:xfrm>
            <a:off x="2235948" y="676453"/>
            <a:ext cx="33076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ARTE</a:t>
            </a:r>
            <a:r>
              <a:rPr lang="pt-BR" sz="1400" dirty="0"/>
              <a:t> </a:t>
            </a:r>
            <a:r>
              <a:rPr lang="pt-B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EDUCADORA</a:t>
            </a:r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MARA</a:t>
            </a:r>
          </a:p>
          <a:p>
            <a:r>
              <a:rPr lang="pt-BR" sz="1400" dirty="0"/>
              <a:t>Maria Mara Martins de Oliveira</a:t>
            </a:r>
          </a:p>
          <a:p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1200" dirty="0"/>
              <a:t>Especialista em Artes Cênicas e Técnicas Teatrais</a:t>
            </a:r>
          </a:p>
          <a:p>
            <a:r>
              <a:rPr lang="pt-BR" sz="1200" dirty="0"/>
              <a:t>Formação Internacional e Atuação em Direção pelo Instituto Arco </a:t>
            </a:r>
            <a:r>
              <a:rPr lang="pt-BR" sz="1200" dirty="0" err="1"/>
              <a:t>Balleno</a:t>
            </a:r>
            <a:r>
              <a:rPr lang="pt-BR" sz="1200" dirty="0"/>
              <a:t> – Milão – Itália</a:t>
            </a:r>
          </a:p>
          <a:p>
            <a:r>
              <a:rPr lang="pt-BR" sz="1200" dirty="0"/>
              <a:t>Formação em Turismo de Eventos</a:t>
            </a:r>
          </a:p>
          <a:p>
            <a:r>
              <a:rPr lang="pt-BR" sz="1200" dirty="0"/>
              <a:t>Terapeuta Holística – Mestre Capoeirista</a:t>
            </a:r>
          </a:p>
          <a:p>
            <a:r>
              <a:rPr lang="pt-BR" sz="1200" dirty="0"/>
              <a:t>Criadora do Grupo Navalha de Teatro e Grupo de</a:t>
            </a:r>
          </a:p>
          <a:p>
            <a:r>
              <a:rPr lang="pt-BR" sz="1200" dirty="0"/>
              <a:t>Arte Terapia em Guarujá</a:t>
            </a:r>
          </a:p>
          <a:p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296331" y="304900"/>
            <a:ext cx="3371051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ARTE</a:t>
            </a:r>
            <a:r>
              <a:rPr lang="pt-BR" sz="1400" dirty="0"/>
              <a:t> </a:t>
            </a:r>
            <a:r>
              <a:rPr lang="pt-B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EDUCADORA</a:t>
            </a:r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 GLORINHA</a:t>
            </a:r>
          </a:p>
          <a:p>
            <a:r>
              <a:rPr lang="pt-BR" sz="1400" dirty="0"/>
              <a:t>Maria da Glória</a:t>
            </a:r>
            <a:r>
              <a:rPr lang="pt-BR" sz="1400" b="1" dirty="0"/>
              <a:t> </a:t>
            </a:r>
            <a:r>
              <a:rPr lang="pt-BR" sz="1400" dirty="0"/>
              <a:t>Martins A. Tinoco</a:t>
            </a:r>
          </a:p>
          <a:p>
            <a:endParaRPr lang="pt-BR" sz="1400" dirty="0"/>
          </a:p>
          <a:p>
            <a:r>
              <a:rPr lang="pt-BR" sz="1200" dirty="0"/>
              <a:t>Jornalista – Administradora de Recursos Humanos</a:t>
            </a:r>
          </a:p>
          <a:p>
            <a:r>
              <a:rPr lang="pt-BR" sz="1200" dirty="0"/>
              <a:t>Especialista em Storytelling – </a:t>
            </a:r>
            <a:r>
              <a:rPr lang="pt-BR" sz="1200" dirty="0" err="1"/>
              <a:t>Contoterapia</a:t>
            </a:r>
            <a:r>
              <a:rPr lang="pt-BR" sz="1200" dirty="0"/>
              <a:t> (Nível</a:t>
            </a:r>
          </a:p>
          <a:p>
            <a:r>
              <a:rPr lang="pt-BR" sz="1200" dirty="0"/>
              <a:t>Internacional – Inglaterra).</a:t>
            </a:r>
          </a:p>
          <a:p>
            <a:r>
              <a:rPr lang="pt-BR" sz="1200" dirty="0"/>
              <a:t>Pós Graduada em Dinâmicas de Grupo (SBDG)</a:t>
            </a:r>
          </a:p>
          <a:p>
            <a:r>
              <a:rPr lang="pt-BR" sz="1200" dirty="0"/>
              <a:t>Pós Graduada em Jogos Cooperativos (UNIMONTE)</a:t>
            </a:r>
          </a:p>
          <a:p>
            <a:r>
              <a:rPr lang="pt-BR" sz="1200" dirty="0"/>
              <a:t>Pós Graduada em Musicoterapia (UNISANTOS)</a:t>
            </a:r>
          </a:p>
          <a:p>
            <a:r>
              <a:rPr lang="pt-BR" sz="1200" dirty="0"/>
              <a:t>Pós Graduada em Justiça Restaurativa (UNISANTA)</a:t>
            </a:r>
          </a:p>
          <a:p>
            <a:r>
              <a:rPr lang="pt-BR" sz="1200" dirty="0"/>
              <a:t>Especialista em PNL (SLAC)</a:t>
            </a:r>
          </a:p>
          <a:p>
            <a:r>
              <a:rPr lang="pt-BR" sz="1200" dirty="0"/>
              <a:t>Especialista na Arte de Viver a Vida (UNIPAZ)</a:t>
            </a:r>
          </a:p>
          <a:p>
            <a:r>
              <a:rPr lang="pt-BR" sz="1200" dirty="0"/>
              <a:t>Facilitadora de Dança Circular</a:t>
            </a:r>
          </a:p>
          <a:p>
            <a:r>
              <a:rPr lang="pt-BR" sz="1200" dirty="0"/>
              <a:t>Docente Universitária – Palestrante - Consultora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352038" y="3453433"/>
            <a:ext cx="349586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EDUCADORA</a:t>
            </a:r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1400" b="1" dirty="0"/>
              <a:t>SOCIAL</a:t>
            </a:r>
            <a:r>
              <a:rPr lang="pt-BR" sz="1400" dirty="0"/>
              <a:t> - </a:t>
            </a:r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</a:t>
            </a:r>
          </a:p>
          <a:p>
            <a:r>
              <a:rPr lang="pt-BR" sz="1400" dirty="0"/>
              <a:t>Beatriz Laurindo</a:t>
            </a:r>
          </a:p>
          <a:p>
            <a:endParaRPr lang="pt-BR" sz="1400" dirty="0"/>
          </a:p>
          <a:p>
            <a:r>
              <a:rPr lang="pt-BR" sz="1200" dirty="0"/>
              <a:t>Especialista em Gestão do Terceiro Setor e</a:t>
            </a:r>
          </a:p>
          <a:p>
            <a:r>
              <a:rPr lang="pt-BR" sz="1200" dirty="0"/>
              <a:t>Projetos Socioambientais – Consultora Ambiental</a:t>
            </a:r>
          </a:p>
          <a:p>
            <a:r>
              <a:rPr lang="pt-BR" sz="1200" dirty="0"/>
              <a:t>MBA Internacional em Gestão Ambiental</a:t>
            </a:r>
          </a:p>
          <a:p>
            <a:r>
              <a:rPr lang="pt-BR" sz="1200" dirty="0"/>
              <a:t>Pós Graduada em Psicologia Transpessoal (UNIPAZ)</a:t>
            </a:r>
          </a:p>
          <a:p>
            <a:r>
              <a:rPr lang="pt-BR" sz="1200" dirty="0"/>
              <a:t>Especialista em Projetos de Vida e Humanidades</a:t>
            </a:r>
          </a:p>
          <a:p>
            <a:r>
              <a:rPr lang="pt-BR" sz="1200" dirty="0"/>
              <a:t>Especialista na Arte de Viver a Vida (UNIPAZ)</a:t>
            </a:r>
          </a:p>
          <a:p>
            <a:r>
              <a:rPr lang="pt-BR" sz="1200" dirty="0"/>
              <a:t>Pós Graduada em Justiça Restaurativa (UNISANTA)</a:t>
            </a:r>
          </a:p>
          <a:p>
            <a:r>
              <a:rPr lang="pt-BR" sz="1200" dirty="0"/>
              <a:t>Pós Graduada em Gestão Integrada da Qualidade</a:t>
            </a:r>
          </a:p>
          <a:p>
            <a:r>
              <a:rPr lang="pt-BR" sz="1200" dirty="0"/>
              <a:t>Auditora Certificada (ISO 14001 e 9001) (SENAC)</a:t>
            </a:r>
          </a:p>
          <a:p>
            <a:r>
              <a:rPr lang="pt-BR" sz="1200" dirty="0"/>
              <a:t>Conferencista - Palestrante</a:t>
            </a:r>
          </a:p>
          <a:p>
            <a:endParaRPr lang="pt-BR" sz="1200" dirty="0"/>
          </a:p>
          <a:p>
            <a:endParaRPr lang="pt-BR" sz="12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8296331" y="3293965"/>
            <a:ext cx="2687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EDUCADORA</a:t>
            </a:r>
            <a:r>
              <a:rPr lang="pt-BR" sz="1400" dirty="0"/>
              <a:t> </a:t>
            </a:r>
            <a:r>
              <a:rPr lang="pt-BR" sz="1400" b="1" dirty="0"/>
              <a:t>COMPORTAMENTAL</a:t>
            </a:r>
          </a:p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LUCIA HELENA  </a:t>
            </a:r>
            <a:r>
              <a:rPr lang="pt-BR" sz="1400" dirty="0"/>
              <a:t>S. Cordeiro</a:t>
            </a:r>
          </a:p>
        </p:txBody>
      </p:sp>
      <p:sp>
        <p:nvSpPr>
          <p:cNvPr id="12" name="CaixaDeTexto 11"/>
          <p:cNvSpPr txBox="1"/>
          <p:nvPr/>
        </p:nvSpPr>
        <p:spPr>
          <a:xfrm flipH="1">
            <a:off x="8296331" y="3817185"/>
            <a:ext cx="369893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Mestre em Educação, Administração e Comunicação</a:t>
            </a:r>
          </a:p>
          <a:p>
            <a:r>
              <a:rPr lang="pt-BR" sz="1200" dirty="0"/>
              <a:t>MBA em Gestão Educacional </a:t>
            </a:r>
          </a:p>
          <a:p>
            <a:r>
              <a:rPr lang="pt-BR" sz="1200" dirty="0"/>
              <a:t>Especialista em </a:t>
            </a:r>
            <a:r>
              <a:rPr lang="pt-BR" sz="1200" dirty="0" err="1"/>
              <a:t>Humanskills</a:t>
            </a:r>
            <a:r>
              <a:rPr lang="pt-BR" sz="1200" dirty="0"/>
              <a:t> e </a:t>
            </a:r>
            <a:r>
              <a:rPr lang="pt-BR" sz="1200" dirty="0" err="1"/>
              <a:t>Softskills</a:t>
            </a:r>
            <a:endParaRPr lang="pt-BR" sz="1200" dirty="0"/>
          </a:p>
          <a:p>
            <a:r>
              <a:rPr lang="pt-BR" sz="1200" dirty="0"/>
              <a:t>Pós Graduada em:  Psicologia Transpessoal (UNIPAZ),</a:t>
            </a:r>
          </a:p>
          <a:p>
            <a:r>
              <a:rPr lang="pt-BR" sz="1200" dirty="0"/>
              <a:t>Psicologia Positiva (IBC), Justiça Restaurativa (UNISANTA)</a:t>
            </a:r>
          </a:p>
          <a:p>
            <a:r>
              <a:rPr lang="pt-BR" sz="1200" dirty="0"/>
              <a:t>Especialista em Filosofia aplicada à Educação.</a:t>
            </a:r>
          </a:p>
          <a:p>
            <a:r>
              <a:rPr lang="pt-BR" sz="1200" dirty="0"/>
              <a:t>Palestrante Comportamental – Docente Universitária</a:t>
            </a:r>
          </a:p>
          <a:p>
            <a:r>
              <a:rPr lang="pt-BR" sz="1200" dirty="0"/>
              <a:t>Consultora Organizacional e Educacional</a:t>
            </a:r>
          </a:p>
          <a:p>
            <a:r>
              <a:rPr lang="pt-BR" sz="1200" dirty="0"/>
              <a:t>Premiada por Programas de Desenvolvimento de</a:t>
            </a:r>
          </a:p>
          <a:p>
            <a:r>
              <a:rPr lang="pt-BR" sz="1200" dirty="0"/>
              <a:t>Lideranças Inovadoras</a:t>
            </a:r>
          </a:p>
          <a:p>
            <a:r>
              <a:rPr lang="pt-BR" sz="1200" dirty="0"/>
              <a:t>Polímata – Escritora com 4 Livros publicados.</a:t>
            </a:r>
          </a:p>
          <a:p>
            <a:r>
              <a:rPr lang="pt-BR" sz="1200" dirty="0"/>
              <a:t>Co-Fundadora/ Presidente do LAB-4D – Laboratório de</a:t>
            </a:r>
          </a:p>
          <a:p>
            <a:r>
              <a:rPr lang="pt-BR" sz="1200" dirty="0"/>
              <a:t>Inovação, Negócios Sociais e Economia Criativa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125151" y="142553"/>
            <a:ext cx="1734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FACILITADORAS:</a:t>
            </a:r>
          </a:p>
        </p:txBody>
      </p:sp>
    </p:spTree>
    <p:extLst>
      <p:ext uri="{BB962C8B-B14F-4D97-AF65-F5344CB8AC3E}">
        <p14:creationId xmlns:p14="http://schemas.microsoft.com/office/powerpoint/2010/main" val="220359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40253" y="5916621"/>
            <a:ext cx="6257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hlinkClick r:id="rId2"/>
              </a:rPr>
              <a:t>https://docs.google.com/forms/d/e/1FAIpQLScph7RdjM1Imks-HdPQJbJysRHIl4ziWsnaTEAHGfBlQCQgJg/viewform?usp=sharing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40253" y="5547289"/>
            <a:ext cx="1976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Link para Inscrição: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128564" y="5824288"/>
            <a:ext cx="3338706" cy="73866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/>
              <a:t>INFORMAÇÕES:</a:t>
            </a:r>
          </a:p>
          <a:p>
            <a:r>
              <a:rPr lang="pt-BR" sz="1400" b="1" dirty="0"/>
              <a:t>. Lucia Helena S. Cordeiro (13) 99714-8802</a:t>
            </a:r>
          </a:p>
          <a:p>
            <a:r>
              <a:rPr lang="pt-BR" sz="1400" b="1" dirty="0"/>
              <a:t>. Beatriz Laurindo                (11) 94250-6555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536" y="444696"/>
            <a:ext cx="8676038" cy="5076401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8154786" y="1147157"/>
            <a:ext cx="1423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/>
              <a:t>Horário: 18h30 – 21h30</a:t>
            </a:r>
          </a:p>
        </p:txBody>
      </p:sp>
    </p:spTree>
    <p:extLst>
      <p:ext uri="{BB962C8B-B14F-4D97-AF65-F5344CB8AC3E}">
        <p14:creationId xmlns:p14="http://schemas.microsoft.com/office/powerpoint/2010/main" val="3429944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561</Words>
  <Application>Microsoft Office PowerPoint</Application>
  <PresentationFormat>Widescreen</PresentationFormat>
  <Paragraphs>99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</dc:creator>
  <cp:lastModifiedBy>LUCIA HELENA CORDEIRO</cp:lastModifiedBy>
  <cp:revision>45</cp:revision>
  <dcterms:created xsi:type="dcterms:W3CDTF">2023-05-08T01:05:03Z</dcterms:created>
  <dcterms:modified xsi:type="dcterms:W3CDTF">2023-06-29T02:45:06Z</dcterms:modified>
</cp:coreProperties>
</file>